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8" r:id="rId4"/>
    <p:sldId id="264" r:id="rId5"/>
    <p:sldId id="265" r:id="rId6"/>
    <p:sldId id="266" r:id="rId7"/>
    <p:sldId id="267" r:id="rId8"/>
    <p:sldId id="270" r:id="rId9"/>
    <p:sldId id="273" r:id="rId10"/>
    <p:sldId id="276" r:id="rId11"/>
    <p:sldId id="278" r:id="rId12"/>
    <p:sldId id="280" r:id="rId13"/>
    <p:sldId id="287" r:id="rId14"/>
    <p:sldId id="288" r:id="rId15"/>
    <p:sldId id="289" r:id="rId16"/>
    <p:sldId id="290" r:id="rId17"/>
    <p:sldId id="291" r:id="rId18"/>
    <p:sldId id="29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2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687BE-52C6-6A4A-AB81-6FD7A0CDC4F1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554F8-31A9-9141-96B1-5ECB1414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3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Mission set also includes “LEO </a:t>
            </a:r>
            <a:r>
              <a:rPr lang="en-US" dirty="0"/>
              <a:t>Emergency Only Support </a:t>
            </a:r>
            <a:r>
              <a:rPr lang="en-US" dirty="0" smtClean="0"/>
              <a:t>Missions.”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2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 data includes: weather, equipment status, signal levels, loop status, etc.</a:t>
            </a:r>
          </a:p>
          <a:p>
            <a:endParaRPr lang="en-US" dirty="0"/>
          </a:p>
          <a:p>
            <a:r>
              <a:rPr lang="en-US" dirty="0" smtClean="0"/>
              <a:t>NMC/TDN logs contain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operator/TDN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directives and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responses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9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3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6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06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548191"/>
            <a:ext cx="9144000" cy="474465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0979" y="325010"/>
            <a:ext cx="8593211" cy="6271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10" name="Title 5"/>
          <p:cNvSpPr txBox="1">
            <a:spLocks/>
          </p:cNvSpPr>
          <p:nvPr userDrawn="1"/>
        </p:nvSpPr>
        <p:spPr>
          <a:xfrm>
            <a:off x="7747002" y="6397933"/>
            <a:ext cx="1231511" cy="41563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1000" b="1" kern="500" spc="200" dirty="0" smtClean="0">
                <a:solidFill>
                  <a:schemeClr val="accent2"/>
                </a:solidFill>
              </a:rPr>
              <a:t>jpl.nasa.gov</a:t>
            </a:r>
            <a:endParaRPr lang="en-US" sz="1000" b="1" kern="500" spc="200" dirty="0">
              <a:solidFill>
                <a:schemeClr val="accent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May 16,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© 2016. California Institute of Technology. Government sponsorship acknowledged.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2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41088" y="1548191"/>
            <a:ext cx="8364762" cy="474466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0979" y="325010"/>
            <a:ext cx="8593211" cy="6271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10" name="Title 5"/>
          <p:cNvSpPr txBox="1">
            <a:spLocks/>
          </p:cNvSpPr>
          <p:nvPr userDrawn="1"/>
        </p:nvSpPr>
        <p:spPr>
          <a:xfrm>
            <a:off x="7747002" y="6397933"/>
            <a:ext cx="1231511" cy="41563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1000" b="1" kern="500" spc="200" dirty="0" smtClean="0">
                <a:solidFill>
                  <a:schemeClr val="accent2"/>
                </a:solidFill>
              </a:rPr>
              <a:t>jpl.nasa.gov</a:t>
            </a:r>
            <a:endParaRPr lang="en-US" sz="1000" b="1" kern="500" spc="200" dirty="0">
              <a:solidFill>
                <a:schemeClr val="accent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May 16,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© 2016. California Institute of Technology. Government sponsorship acknowledged.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5819BC3-7E48-734B-B255-F05E5B733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1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50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5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9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5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1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1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2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CBD29-362B-FA4F-A344-6BDBA4667F9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1D6D-C657-0B46-8F5F-610F21C7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0078"/>
            <a:ext cx="7772400" cy="1470025"/>
          </a:xfrm>
        </p:spPr>
        <p:txBody>
          <a:bodyPr/>
          <a:lstStyle/>
          <a:p>
            <a:r>
              <a:rPr lang="en-US" dirty="0" smtClean="0"/>
              <a:t>Supportive Data Architectures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67" y="3886200"/>
            <a:ext cx="8056727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Rishi Verma</a:t>
            </a:r>
          </a:p>
          <a:p>
            <a:r>
              <a:rPr lang="en-US" i="1" dirty="0" smtClean="0"/>
              <a:t>Data Intensive Applications Group</a:t>
            </a:r>
          </a:p>
          <a:p>
            <a:r>
              <a:rPr lang="en-US" dirty="0" smtClean="0"/>
              <a:t>Instrument Software and Science Data Systems </a:t>
            </a:r>
          </a:p>
          <a:p>
            <a:r>
              <a:rPr lang="en-US" dirty="0" smtClean="0"/>
              <a:t>Jet Propulsion Laboratory</a:t>
            </a:r>
            <a:endParaRPr lang="en-US" dirty="0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231900" y="6492875"/>
            <a:ext cx="55372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NASA / Caltech / JPL / Instrument Software and Science Data Systems</a:t>
            </a:r>
          </a:p>
        </p:txBody>
      </p:sp>
      <p:pic>
        <p:nvPicPr>
          <p:cNvPr id="5" name="Picture 3" descr="nasa_logo(220x182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4" y="5829300"/>
            <a:ext cx="84296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346200" y="5829300"/>
            <a:ext cx="74295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sz="1200" b="1" i="0" dirty="0" smtClean="0">
                <a:solidFill>
                  <a:srgbClr val="7F7F7F"/>
                </a:solidFill>
                <a:latin typeface="Calibri" charset="0"/>
              </a:rPr>
              <a:t>Research described in this presentation was carried out </a:t>
            </a:r>
            <a:r>
              <a:rPr lang="en-US" sz="1200" b="1" i="0" dirty="0">
                <a:solidFill>
                  <a:srgbClr val="7F7F7F"/>
                </a:solidFill>
                <a:latin typeface="Calibri" charset="0"/>
              </a:rPr>
              <a:t>at the Jet Propulsion </a:t>
            </a:r>
            <a:r>
              <a:rPr lang="en-US" sz="1200" b="1" i="0" dirty="0" smtClean="0">
                <a:solidFill>
                  <a:srgbClr val="7F7F7F"/>
                </a:solidFill>
                <a:latin typeface="Calibri" charset="0"/>
              </a:rPr>
              <a:t>Laboratory, </a:t>
            </a:r>
            <a:r>
              <a:rPr lang="en-US" sz="1200" b="1" i="0" dirty="0">
                <a:solidFill>
                  <a:srgbClr val="7F7F7F"/>
                </a:solidFill>
                <a:latin typeface="Calibri" charset="0"/>
              </a:rPr>
              <a:t>under contract with the National Aeronautics and Space </a:t>
            </a:r>
            <a:r>
              <a:rPr lang="en-US" sz="1200" b="1" i="0" dirty="0" smtClean="0">
                <a:solidFill>
                  <a:srgbClr val="7F7F7F"/>
                </a:solidFill>
                <a:latin typeface="Calibri" charset="0"/>
              </a:rPr>
              <a:t>Administration. Copyright 2016 California </a:t>
            </a:r>
            <a:r>
              <a:rPr lang="en-US" sz="1200" b="1" i="0" dirty="0">
                <a:solidFill>
                  <a:srgbClr val="7F7F7F"/>
                </a:solidFill>
                <a:latin typeface="Calibri" charset="0"/>
              </a:rPr>
              <a:t>Institute of </a:t>
            </a:r>
            <a:r>
              <a:rPr lang="en-US" sz="1200" b="1" i="0" dirty="0" smtClean="0">
                <a:solidFill>
                  <a:srgbClr val="7F7F7F"/>
                </a:solidFill>
                <a:latin typeface="Calibri" charset="0"/>
              </a:rPr>
              <a:t>Technology. All </a:t>
            </a:r>
            <a:r>
              <a:rPr lang="en-US" sz="1200" b="1" i="0" dirty="0">
                <a:solidFill>
                  <a:srgbClr val="7F7F7F"/>
                </a:solidFill>
                <a:latin typeface="Calibri" charset="0"/>
              </a:rPr>
              <a:t>Rights </a:t>
            </a:r>
            <a:r>
              <a:rPr lang="en-US" sz="1200" b="1" i="0" dirty="0" smtClean="0">
                <a:solidFill>
                  <a:srgbClr val="7F7F7F"/>
                </a:solidFill>
                <a:latin typeface="Calibri" charset="0"/>
              </a:rPr>
              <a:t>Reserved. US </a:t>
            </a:r>
            <a:r>
              <a:rPr lang="en-US" sz="1200" b="1" i="0" dirty="0">
                <a:solidFill>
                  <a:srgbClr val="7F7F7F"/>
                </a:solidFill>
                <a:latin typeface="Calibri" charset="0"/>
              </a:rPr>
              <a:t>Government Support Acknowledged.</a:t>
            </a:r>
            <a:endParaRPr lang="en-US" sz="1200" b="1" i="0" dirty="0">
              <a:solidFill>
                <a:srgbClr val="7F7F7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2135" y="2865437"/>
            <a:ext cx="599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Breakthrough Listen Workshop @ UC Berkeley. June 2</a:t>
            </a:r>
            <a:r>
              <a:rPr lang="en-US" baseline="30000" dirty="0" smtClean="0"/>
              <a:t>nd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29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DSN Ops Data Fabric</a:t>
            </a: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275270"/>
              </p:ext>
            </p:extLst>
          </p:nvPr>
        </p:nvGraphicFramePr>
        <p:xfrm>
          <a:off x="341090" y="1011941"/>
          <a:ext cx="8364760" cy="5162860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1672952"/>
                <a:gridCol w="1672952"/>
                <a:gridCol w="1672952"/>
                <a:gridCol w="1672952"/>
                <a:gridCol w="1672952"/>
              </a:tblGrid>
              <a:tr h="29260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Data Type</a:t>
                      </a:r>
                    </a:p>
                  </a:txBody>
                  <a:tcPr marL="68580" marR="73152" marT="24384" marB="24384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Temporal Nature</a:t>
                      </a:r>
                    </a:p>
                  </a:txBody>
                  <a:tcPr marL="68580" marR="73152" marT="24384" marB="24384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Producers</a:t>
                      </a:r>
                    </a:p>
                  </a:txBody>
                  <a:tcPr marL="68580" marR="73152" marT="24384" marB="24384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Source for DCEP </a:t>
                      </a:r>
                    </a:p>
                  </a:txBody>
                  <a:tcPr marL="68580" marR="73152" marT="24384" marB="24384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Format</a:t>
                      </a:r>
                    </a:p>
                  </a:txBody>
                  <a:tcPr marL="68580" marR="73152" marT="24384" marB="24384" anchor="b"/>
                </a:tc>
              </a:tr>
              <a:tr h="53644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Monitor Data (eqpt</a:t>
                      </a:r>
                      <a:r>
                        <a:rPr lang="en-US" sz="1400" baseline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status, weather, etc.)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Real-time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DSN subsystems (includes </a:t>
                      </a:r>
                      <a:r>
                        <a:rPr lang="en-US" sz="1400" baseline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NMC)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MDS (Currently: MON-2/JMS bridge)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Proprietary binary data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</a:tr>
              <a:tr h="53644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NMC/TDN Logs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Real-time and historical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NMC subsystem (also TDN)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NMC </a:t>
                      </a:r>
                      <a:r>
                        <a:rPr lang="en-US" sz="1400" dirty="0" err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FileSystem</a:t>
                      </a: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(NMCFS)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Plain text</a:t>
                      </a:r>
                    </a:p>
                  </a:txBody>
                  <a:tcPr marL="68580" marR="73152" marT="24384" marB="24384"/>
                </a:tc>
              </a:tr>
              <a:tr h="53644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Other Logs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Real-time and historical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Yet unknown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Yet unknown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Plain text (most likely)</a:t>
                      </a:r>
                    </a:p>
                  </a:txBody>
                  <a:tcPr marL="68580" marR="73152" marT="24384" marB="24384"/>
                </a:tc>
              </a:tr>
              <a:tr h="53644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Other Real-Time Indicators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Real-time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Yet unknown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Yet unknown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Yet unknown</a:t>
                      </a:r>
                    </a:p>
                  </a:txBody>
                  <a:tcPr marL="68580" marR="73152" marT="24384" marB="24384"/>
                </a:tc>
              </a:tr>
              <a:tr h="29260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Schedule Items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Planned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SPS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SPS REST server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XML</a:t>
                      </a:r>
                    </a:p>
                  </a:txBody>
                  <a:tcPr marL="68580" marR="73152" marT="24384" marB="24384"/>
                </a:tc>
              </a:tr>
              <a:tr h="29260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Sequence of Events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Planned and predicted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SPS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SPS REST server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XML</a:t>
                      </a:r>
                    </a:p>
                  </a:txBody>
                  <a:tcPr marL="68580" marR="73152" marT="24384" marB="24384"/>
                </a:tc>
              </a:tr>
              <a:tr h="29260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Predicts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Planned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SPS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SPS REST server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XML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</a:tr>
              <a:tr h="29260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Astrophysics Data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Predicted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LTPS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LTPS REST server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Plain text</a:t>
                      </a:r>
                    </a:p>
                  </a:txBody>
                  <a:tcPr marL="68580" marR="73152" marT="24384" marB="24384"/>
                </a:tc>
              </a:tr>
              <a:tr h="56038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Service Quality Assessment Data</a:t>
                      </a:r>
                      <a:endParaRPr lang="en-US" sz="14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Historical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DSN subsystems (includes NMC)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SQA server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PL/SQL collections</a:t>
                      </a:r>
                    </a:p>
                  </a:txBody>
                  <a:tcPr marL="68580" marR="73152" marT="24384" marB="24384"/>
                </a:tc>
              </a:tr>
              <a:tr h="29260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DRs and MDRs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Historical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Operators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DRMS</a:t>
                      </a:r>
                    </a:p>
                  </a:txBody>
                  <a:tcPr marL="68580" marR="73152" marT="24384" marB="24384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Form data in English</a:t>
                      </a:r>
                    </a:p>
                  </a:txBody>
                  <a:tcPr marL="68580" marR="73152" marT="24384" marB="2438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46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Use case: loss of signal discrepancy, is this nominal?</a:t>
            </a: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May 16, 2016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© 2016. California Institute of Technology. Government sponsorship acknowledged.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5819BC3-7E48-734B-B255-F05E5B733943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Picture 12" descr="pcno_realtime_so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13" y="1550161"/>
            <a:ext cx="4891940" cy="474268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 flipH="1" flipV="1">
            <a:off x="3216588" y="1590839"/>
            <a:ext cx="15255" cy="39762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Left Arrow 14"/>
          <p:cNvSpPr/>
          <p:nvPr/>
        </p:nvSpPr>
        <p:spPr bwMode="auto">
          <a:xfrm rot="3654358">
            <a:off x="3153025" y="2202277"/>
            <a:ext cx="813605" cy="434743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4751" y="2912865"/>
            <a:ext cx="2716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Predicted LOS vs. actual: </a:t>
            </a:r>
            <a:r>
              <a:rPr lang="en-US" sz="1200" b="1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7 seconds</a:t>
            </a:r>
            <a:endParaRPr lang="en-US" sz="1200" b="1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26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“History 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is a vast early warning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system.”</a:t>
            </a: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May 16, 2016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© 2016. California Institute of Technology. Government sponsorship acknowledged.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5819BC3-7E48-734B-B255-F05E5B733943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4751" y="2912865"/>
            <a:ext cx="2716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Predicted LOS vs. actual: </a:t>
            </a:r>
            <a:r>
              <a:rPr lang="en-US" sz="1200" b="1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7 seconds</a:t>
            </a:r>
            <a:endParaRPr lang="en-US" sz="1200" b="1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45131" y="1548191"/>
            <a:ext cx="5539569" cy="4742688"/>
            <a:chOff x="1787980" y="1201674"/>
            <a:chExt cx="5539569" cy="3557016"/>
          </a:xfrm>
        </p:grpSpPr>
        <p:pic>
          <p:nvPicPr>
            <p:cNvPr id="12" name="Picture 11" descr="historical_pcno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7980" y="1201674"/>
              <a:ext cx="5539569" cy="3557016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 bwMode="auto">
            <a:xfrm flipV="1">
              <a:off x="5601670" y="1482926"/>
              <a:ext cx="8273" cy="317649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8" name="Picture 17" descr="Screen Shot 2015-10-05 at 4.16.5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391" y="3125310"/>
              <a:ext cx="215428" cy="92326"/>
            </a:xfrm>
            <a:prstGeom prst="rect">
              <a:avLst/>
            </a:prstGeom>
          </p:spPr>
        </p:pic>
        <p:sp>
          <p:nvSpPr>
            <p:cNvPr id="19" name="Left Arrow 18"/>
            <p:cNvSpPr/>
            <p:nvPr/>
          </p:nvSpPr>
          <p:spPr bwMode="auto">
            <a:xfrm rot="10800000">
              <a:off x="4451773" y="3931474"/>
              <a:ext cx="421904" cy="239892"/>
            </a:xfrm>
            <a:prstGeom prst="lef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19613" y="3600591"/>
              <a:ext cx="386243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rPr>
                <a:t>Historical predicted vs. actual LOS: </a:t>
              </a:r>
              <a:r>
                <a:rPr lang="en-US" sz="1200" b="1" dirty="0" smtClean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rPr>
                <a:t>1min 38 seconds</a:t>
              </a:r>
              <a:endParaRPr lang="en-US" sz="1200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" name="Left Arrow 20"/>
            <p:cNvSpPr/>
            <p:nvPr/>
          </p:nvSpPr>
          <p:spPr bwMode="auto">
            <a:xfrm>
              <a:off x="5644361" y="3916263"/>
              <a:ext cx="421904" cy="239892"/>
            </a:xfrm>
            <a:prstGeom prst="lef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62303" y="1583525"/>
              <a:ext cx="3890809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rPr>
                <a:t>Average Pc/No over the previous week: </a:t>
              </a:r>
              <a:r>
                <a:rPr lang="en-US" sz="1200" b="1" dirty="0" smtClean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rPr>
                <a:t>42.015 dB-Hz</a:t>
              </a:r>
              <a:endParaRPr lang="en-US" sz="1200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29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20146" y="0"/>
            <a:ext cx="9457238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dvEngineeringPrototype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89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3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02 at 11.26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03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02 at 11.27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2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8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02 at 11.28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9144000" cy="52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82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02 at 11.28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8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Workflow Architectures</a:t>
            </a:r>
          </a:p>
          <a:p>
            <a:pPr lvl="1"/>
            <a:r>
              <a:rPr lang="en-US" dirty="0" smtClean="0"/>
              <a:t>How can we weave the aforementioned algorithms into an existing production framework?</a:t>
            </a:r>
          </a:p>
          <a:p>
            <a:r>
              <a:rPr lang="en-US" dirty="0" smtClean="0"/>
              <a:t>Execution</a:t>
            </a:r>
          </a:p>
          <a:p>
            <a:pPr lvl="1"/>
            <a:r>
              <a:rPr lang="en-US" dirty="0" smtClean="0"/>
              <a:t>How and where can we execute these algorithms?</a:t>
            </a:r>
          </a:p>
          <a:p>
            <a:r>
              <a:rPr lang="en-US" dirty="0" smtClean="0"/>
              <a:t>Data Archiving &amp; Dissemination</a:t>
            </a:r>
          </a:p>
          <a:p>
            <a:pPr lvl="1"/>
            <a:r>
              <a:rPr lang="en-US" dirty="0" smtClean="0"/>
              <a:t>How may we obtain and share results?</a:t>
            </a:r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231900" y="6492875"/>
            <a:ext cx="55372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NASA / Caltech / JPL / Instrument Software and Science Data Systems</a:t>
            </a:r>
          </a:p>
        </p:txBody>
      </p:sp>
      <p:pic>
        <p:nvPicPr>
          <p:cNvPr id="7" name="Picture 3" descr="nasa_logo(220x182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4" y="5829300"/>
            <a:ext cx="84296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7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loud 77"/>
          <p:cNvSpPr/>
          <p:nvPr/>
        </p:nvSpPr>
        <p:spPr>
          <a:xfrm>
            <a:off x="3381548" y="4354332"/>
            <a:ext cx="2390196" cy="1287084"/>
          </a:xfrm>
          <a:prstGeom prst="cloud">
            <a:avLst/>
          </a:prstGeom>
          <a:solidFill>
            <a:srgbClr val="DBEEF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167185" y="5665985"/>
            <a:ext cx="1002007" cy="7865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861849" y="5665985"/>
            <a:ext cx="1002007" cy="7865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598237" y="5665985"/>
            <a:ext cx="1002007" cy="7865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/>
          <p:cNvSpPr/>
          <p:nvPr/>
        </p:nvSpPr>
        <p:spPr>
          <a:xfrm>
            <a:off x="1544740" y="1521980"/>
            <a:ext cx="2317109" cy="142437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Architectures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2025325" y="1968168"/>
            <a:ext cx="1235792" cy="652122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Datastore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26057" y="3186606"/>
            <a:ext cx="806698" cy="463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 1	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32755" y="3186606"/>
            <a:ext cx="806698" cy="463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 2	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39453" y="3186606"/>
            <a:ext cx="806698" cy="463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 3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492407" y="3186606"/>
            <a:ext cx="1115645" cy="4633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Reducer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 rot="728566">
            <a:off x="6951327" y="2620290"/>
            <a:ext cx="858189" cy="68644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JSON/XML</a:t>
            </a:r>
            <a:endParaRPr lang="en-US" dirty="0"/>
          </a:p>
        </p:txBody>
      </p:sp>
      <p:cxnSp>
        <p:nvCxnSpPr>
          <p:cNvPr id="13" name="Elbow Connector 12"/>
          <p:cNvCxnSpPr>
            <a:stCxn id="4" idx="2"/>
            <a:endCxn id="5" idx="1"/>
          </p:cNvCxnSpPr>
          <p:nvPr/>
        </p:nvCxnSpPr>
        <p:spPr>
          <a:xfrm rot="10800000" flipH="1" flipV="1">
            <a:off x="2025325" y="2294229"/>
            <a:ext cx="600732" cy="1124052"/>
          </a:xfrm>
          <a:prstGeom prst="bentConnector3">
            <a:avLst>
              <a:gd name="adj1" fmla="val -38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10" idx="1"/>
          </p:cNvCxnSpPr>
          <p:nvPr/>
        </p:nvCxnSpPr>
        <p:spPr>
          <a:xfrm>
            <a:off x="5046151" y="3418281"/>
            <a:ext cx="4462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1" idx="0"/>
          </p:cNvCxnSpPr>
          <p:nvPr/>
        </p:nvCxnSpPr>
        <p:spPr>
          <a:xfrm rot="16200000" flipV="1">
            <a:off x="5207173" y="382523"/>
            <a:ext cx="471028" cy="401986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Magnetic Disk 24"/>
          <p:cNvSpPr/>
          <p:nvPr/>
        </p:nvSpPr>
        <p:spPr>
          <a:xfrm>
            <a:off x="2100487" y="4574603"/>
            <a:ext cx="1235792" cy="652122"/>
          </a:xfrm>
          <a:prstGeom prst="flowChartMagneticDisk">
            <a:avLst/>
          </a:prstGeom>
          <a:solidFill>
            <a:srgbClr val="BFBFB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Datastore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701219" y="5793041"/>
            <a:ext cx="806698" cy="463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 1	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971054" y="5793041"/>
            <a:ext cx="806698" cy="463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 2	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55076" y="5793041"/>
            <a:ext cx="806698" cy="463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 3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6551963" y="5793041"/>
            <a:ext cx="1395311" cy="4633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Reducer</a:t>
            </a:r>
            <a:endParaRPr lang="en-US" dirty="0"/>
          </a:p>
        </p:txBody>
      </p:sp>
      <p:sp>
        <p:nvSpPr>
          <p:cNvPr id="30" name="Folded Corner 29"/>
          <p:cNvSpPr/>
          <p:nvPr/>
        </p:nvSpPr>
        <p:spPr>
          <a:xfrm rot="728566">
            <a:off x="7584313" y="4883504"/>
            <a:ext cx="858189" cy="686444"/>
          </a:xfrm>
          <a:prstGeom prst="foldedCorner">
            <a:avLst/>
          </a:prstGeom>
          <a:solidFill>
            <a:srgbClr val="FCD5B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</a:t>
            </a:r>
            <a:endParaRPr lang="en-US" dirty="0"/>
          </a:p>
        </p:txBody>
      </p:sp>
      <p:cxnSp>
        <p:nvCxnSpPr>
          <p:cNvPr id="31" name="Elbow Connector 30"/>
          <p:cNvCxnSpPr>
            <a:stCxn id="25" idx="2"/>
            <a:endCxn id="37" idx="1"/>
          </p:cNvCxnSpPr>
          <p:nvPr/>
        </p:nvCxnSpPr>
        <p:spPr>
          <a:xfrm rot="10800000" flipH="1" flipV="1">
            <a:off x="2100487" y="4900663"/>
            <a:ext cx="497750" cy="1158613"/>
          </a:xfrm>
          <a:prstGeom prst="bentConnector3">
            <a:avLst>
              <a:gd name="adj1" fmla="val -4592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9" idx="1"/>
          </p:cNvCxnSpPr>
          <p:nvPr/>
        </p:nvCxnSpPr>
        <p:spPr>
          <a:xfrm>
            <a:off x="6169192" y="6024716"/>
            <a:ext cx="3827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0" idx="1"/>
            <a:endCxn id="25" idx="1"/>
          </p:cNvCxnSpPr>
          <p:nvPr/>
        </p:nvCxnSpPr>
        <p:spPr>
          <a:xfrm rot="10800000">
            <a:off x="2718383" y="4574603"/>
            <a:ext cx="4875530" cy="561864"/>
          </a:xfrm>
          <a:prstGeom prst="bentConnector4">
            <a:avLst>
              <a:gd name="adj1" fmla="val 22795"/>
              <a:gd name="adj2" fmla="val 140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39" idx="1"/>
          </p:cNvCxnSpPr>
          <p:nvPr/>
        </p:nvCxnSpPr>
        <p:spPr>
          <a:xfrm>
            <a:off x="4871253" y="6059277"/>
            <a:ext cx="2959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565917" y="6053284"/>
            <a:ext cx="2959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08028" y="1648187"/>
            <a:ext cx="1236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Invocation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08028" y="4715997"/>
            <a:ext cx="1190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Local, with </a:t>
            </a:r>
          </a:p>
          <a:p>
            <a:r>
              <a:rPr lang="en-US" dirty="0" smtClean="0"/>
              <a:t>pluggable</a:t>
            </a:r>
          </a:p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65" name="Folded Corner 64"/>
          <p:cNvSpPr/>
          <p:nvPr/>
        </p:nvSpPr>
        <p:spPr>
          <a:xfrm rot="728566">
            <a:off x="7515215" y="4756848"/>
            <a:ext cx="858189" cy="686444"/>
          </a:xfrm>
          <a:prstGeom prst="foldedCorner">
            <a:avLst/>
          </a:prstGeom>
          <a:solidFill>
            <a:srgbClr val="FCD5B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66" name="Folded Corner 65"/>
          <p:cNvSpPr/>
          <p:nvPr/>
        </p:nvSpPr>
        <p:spPr>
          <a:xfrm rot="728566">
            <a:off x="7443018" y="4657183"/>
            <a:ext cx="858189" cy="686444"/>
          </a:xfrm>
          <a:prstGeom prst="foldedCorner">
            <a:avLst/>
          </a:prstGeom>
          <a:solidFill>
            <a:srgbClr val="FCD5B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</a:t>
            </a:r>
            <a:endParaRPr lang="en-US" dirty="0"/>
          </a:p>
        </p:txBody>
      </p:sp>
      <p:cxnSp>
        <p:nvCxnSpPr>
          <p:cNvPr id="68" name="Elbow Connector 67"/>
          <p:cNvCxnSpPr>
            <a:stCxn id="10" idx="3"/>
            <a:endCxn id="11" idx="1"/>
          </p:cNvCxnSpPr>
          <p:nvPr/>
        </p:nvCxnSpPr>
        <p:spPr>
          <a:xfrm flipV="1">
            <a:off x="6608052" y="2873253"/>
            <a:ext cx="352875" cy="5450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9" idx="3"/>
            <a:endCxn id="30" idx="3"/>
          </p:cNvCxnSpPr>
          <p:nvPr/>
        </p:nvCxnSpPr>
        <p:spPr>
          <a:xfrm flipV="1">
            <a:off x="7947274" y="5316985"/>
            <a:ext cx="485628" cy="707731"/>
          </a:xfrm>
          <a:prstGeom prst="bentConnector3">
            <a:avLst>
              <a:gd name="adj1" fmla="val 14905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Can 73"/>
          <p:cNvSpPr/>
          <p:nvPr/>
        </p:nvSpPr>
        <p:spPr>
          <a:xfrm>
            <a:off x="3861849" y="4649725"/>
            <a:ext cx="1305336" cy="633786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 Registry</a:t>
            </a:r>
            <a:endParaRPr lang="en-US" dirty="0"/>
          </a:p>
        </p:txBody>
      </p:sp>
      <p:sp>
        <p:nvSpPr>
          <p:cNvPr id="75" name="Left Brace 74"/>
          <p:cNvSpPr/>
          <p:nvPr/>
        </p:nvSpPr>
        <p:spPr>
          <a:xfrm rot="5400000">
            <a:off x="4273535" y="4141118"/>
            <a:ext cx="289028" cy="27073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9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Architectures</a:t>
            </a:r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802293"/>
              </p:ext>
            </p:extLst>
          </p:nvPr>
        </p:nvGraphicFramePr>
        <p:xfrm>
          <a:off x="1620522" y="2791516"/>
          <a:ext cx="5794746" cy="19832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67096"/>
                <a:gridCol w="1496042"/>
                <a:gridCol w="1432902"/>
                <a:gridCol w="1398706"/>
              </a:tblGrid>
              <a:tr h="9916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Tolerance of Technical Debt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u="none" dirty="0" smtClean="0"/>
                        <a:t>Code</a:t>
                      </a:r>
                      <a:r>
                        <a:rPr lang="en-US" sz="1400" i="0" u="none" baseline="0" dirty="0" smtClean="0"/>
                        <a:t> &amp; </a:t>
                      </a:r>
                      <a:r>
                        <a:rPr lang="en-US" sz="1400" i="1" u="none" dirty="0" smtClean="0"/>
                        <a:t>Data</a:t>
                      </a:r>
                      <a:r>
                        <a:rPr lang="en-US" sz="1400" u="none" dirty="0" smtClean="0"/>
                        <a:t> </a:t>
                      </a:r>
                      <a:r>
                        <a:rPr lang="en-US" sz="1400" dirty="0" smtClean="0"/>
                        <a:t>Dependencies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Cognizance</a:t>
                      </a:r>
                      <a:r>
                        <a:rPr lang="en-US" sz="1400" baseline="0" dirty="0" smtClean="0"/>
                        <a:t> of Downstream Consumers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Modularity</a:t>
                      </a:r>
                      <a:r>
                        <a:rPr lang="en-US" sz="1400" baseline="0" dirty="0" smtClean="0"/>
                        <a:t> &amp; Encapsulation</a:t>
                      </a:r>
                      <a:endParaRPr lang="en-US" sz="1400" dirty="0"/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9161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Feedback</a:t>
                      </a:r>
                      <a:r>
                        <a:rPr lang="en-US" sz="1400" b="1" baseline="0" dirty="0" smtClean="0"/>
                        <a:t> Loops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Abstraction</a:t>
                      </a:r>
                      <a:r>
                        <a:rPr lang="en-US" sz="1400" b="1" baseline="0" dirty="0" smtClean="0"/>
                        <a:t> Debt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Diversity of Languages</a:t>
                      </a:r>
                      <a:r>
                        <a:rPr lang="en-US" sz="1400" b="1" baseline="0" dirty="0" smtClean="0"/>
                        <a:t> &amp; Platforms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Extensibility Requirements</a:t>
                      </a:r>
                    </a:p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49363" y="2029572"/>
            <a:ext cx="706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Algorithmic characteristics to consider when choosing data architectures: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406400" y="1944825"/>
            <a:ext cx="538826" cy="53882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231900" y="6433797"/>
            <a:ext cx="55372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NASA / Caltech / JPL / Instrument Software and Science Data Systems</a:t>
            </a:r>
          </a:p>
        </p:txBody>
      </p:sp>
      <p:pic>
        <p:nvPicPr>
          <p:cNvPr id="27" name="Picture 3" descr="nasa_logo(220x182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4" y="5829300"/>
            <a:ext cx="84296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04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Architectures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483716" y="-32423"/>
            <a:ext cx="379609" cy="6848318"/>
          </a:xfrm>
          <a:prstGeom prst="leftBrace">
            <a:avLst>
              <a:gd name="adj1" fmla="val 8333"/>
              <a:gd name="adj2" fmla="val 5768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75355" y="3638279"/>
            <a:ext cx="662232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 taste of some example architectures used at JPL: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Apache Object Oriented Data Technology (JPL/open source)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Strong extensibility, open source community support and low </a:t>
            </a:r>
          </a:p>
          <a:p>
            <a:pPr lvl="1"/>
            <a:r>
              <a:rPr lang="en-US" sz="1600" dirty="0" smtClean="0"/>
              <a:t>       technical debt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Common Workflow Service (JPL)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Abstracted workflow service developed at JPL for diverse algorithms </a:t>
            </a:r>
          </a:p>
          <a:p>
            <a:pPr lvl="1"/>
            <a:r>
              <a:rPr lang="en-US" sz="1600" dirty="0" smtClean="0"/>
              <a:t>      requiring conditional branching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Run Deck (open source)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High transparency and low software overhead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Apache Spark (open source)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Strong parallelization support, low algorithm diversity</a:t>
            </a:r>
          </a:p>
          <a:p>
            <a:pPr lvl="1"/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58821" y="1456257"/>
            <a:ext cx="346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Key workflow orchestrator criteria: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32208" y="1417638"/>
            <a:ext cx="538826" cy="53882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388305"/>
              </p:ext>
            </p:extLst>
          </p:nvPr>
        </p:nvGraphicFramePr>
        <p:xfrm>
          <a:off x="958821" y="2095002"/>
          <a:ext cx="7283447" cy="9903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30707"/>
                <a:gridCol w="1116139"/>
                <a:gridCol w="1064822"/>
                <a:gridCol w="1205943"/>
                <a:gridCol w="1103310"/>
                <a:gridCol w="1462526"/>
              </a:tblGrid>
              <a:tr h="9903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Parallelization</a:t>
                      </a:r>
                      <a:r>
                        <a:rPr lang="en-US" sz="1400" baseline="0" dirty="0" smtClean="0"/>
                        <a:t> Support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Algorithm Diversity Support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Conditional</a:t>
                      </a:r>
                      <a:r>
                        <a:rPr lang="en-US" sz="1400" baseline="0" dirty="0" smtClean="0"/>
                        <a:t> Branching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Transparency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Software Overhead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Extensibility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231900" y="6492875"/>
            <a:ext cx="55372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NASA / Caltech / JPL / Instrument Software and Science Data Systems</a:t>
            </a:r>
          </a:p>
        </p:txBody>
      </p:sp>
      <p:pic>
        <p:nvPicPr>
          <p:cNvPr id="22" name="Picture 3" descr="nasa_logo(220x182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4" y="5829300"/>
            <a:ext cx="84296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97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156050" y="405773"/>
            <a:ext cx="379609" cy="597192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75355" y="3491746"/>
            <a:ext cx="70326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Some examples at JPL: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Virtualized infrastructure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196+ CPU cluster ideal for continuous data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l</a:t>
            </a:r>
            <a:r>
              <a:rPr lang="en-US" sz="1600" dirty="0" smtClean="0"/>
              <a:t>imited orchestration automation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SciSpark</a:t>
            </a:r>
            <a:r>
              <a:rPr lang="en-US" sz="1600" dirty="0" smtClean="0"/>
              <a:t> Cluster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128 core clustered computing infrastructure for Spark-based computation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low burst capability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Analytics Cloud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d</a:t>
            </a:r>
            <a:r>
              <a:rPr lang="en-US" sz="1600" dirty="0" smtClean="0"/>
              <a:t>eployment abstraction architecture: stateless code to load-balanced </a:t>
            </a:r>
          </a:p>
          <a:p>
            <a:pPr lvl="1"/>
            <a:r>
              <a:rPr lang="en-US" sz="1600" dirty="0" smtClean="0"/>
              <a:t>      stateless service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h</a:t>
            </a:r>
            <a:r>
              <a:rPr lang="en-US" sz="1600" dirty="0" smtClean="0"/>
              <a:t>igh burst capability: Amazon Web Services’ </a:t>
            </a:r>
            <a:r>
              <a:rPr lang="en-US" sz="1600" dirty="0" err="1" smtClean="0"/>
              <a:t>GovCloud</a:t>
            </a:r>
            <a:r>
              <a:rPr lang="en-US" sz="1600" dirty="0" smtClean="0"/>
              <a:t> backend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high orchestration automation, high data movement costs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58821" y="1456257"/>
            <a:ext cx="461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Factors affecting execution timeliness and cost: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32208" y="1417638"/>
            <a:ext cx="538826" cy="53882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904280"/>
              </p:ext>
            </p:extLst>
          </p:nvPr>
        </p:nvGraphicFramePr>
        <p:xfrm>
          <a:off x="958819" y="2095002"/>
          <a:ext cx="7418636" cy="9903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17881"/>
                <a:gridCol w="1778658"/>
                <a:gridCol w="1813880"/>
                <a:gridCol w="1708217"/>
              </a:tblGrid>
              <a:tr h="9903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Continuous</a:t>
                      </a:r>
                      <a:r>
                        <a:rPr lang="en-US" sz="1400" baseline="0" dirty="0" smtClean="0"/>
                        <a:t> Data vs. 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Burst Data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Data Movement Time Tolerance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Hardware Availability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Orchestration</a:t>
                      </a:r>
                      <a:r>
                        <a:rPr lang="en-US" sz="1400" baseline="0" dirty="0" smtClean="0"/>
                        <a:t> Control vs. Abstraction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231900" y="6492875"/>
            <a:ext cx="55372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NASA / Caltech / JPL / Instrument Software and Science Data Systems</a:t>
            </a:r>
          </a:p>
        </p:txBody>
      </p:sp>
      <p:pic>
        <p:nvPicPr>
          <p:cNvPr id="10" name="Picture 3" descr="nasa_logo(220x182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4" y="5829300"/>
            <a:ext cx="84296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586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Archiving &amp; Dissemination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156050" y="405773"/>
            <a:ext cx="379609" cy="597192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75355" y="3491746"/>
            <a:ext cx="666079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Some examples at JPL: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Metadata driven data archive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Planetary Data System Imaging archive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Megacities Carbon Data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DSN Science Automation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Real-time product dissemination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Deep Space Network Complex Event Processing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Streaming Object Oriented Data Technology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Webification</a:t>
            </a:r>
            <a:r>
              <a:rPr lang="en-US" sz="1600" dirty="0" smtClean="0"/>
              <a:t> standard to expose file-systems over HTTP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w10n data access standard, developed at JPL: http://w10n.org/spec/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58821" y="1466876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Key criteria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32208" y="1417638"/>
            <a:ext cx="538826" cy="53882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108799"/>
              </p:ext>
            </p:extLst>
          </p:nvPr>
        </p:nvGraphicFramePr>
        <p:xfrm>
          <a:off x="958819" y="2095002"/>
          <a:ext cx="7418637" cy="9903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21490"/>
                <a:gridCol w="1445758"/>
                <a:gridCol w="1474387"/>
                <a:gridCol w="1388501"/>
                <a:gridCol w="1388501"/>
              </a:tblGrid>
              <a:tr h="9903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Versioning</a:t>
                      </a:r>
                      <a:r>
                        <a:rPr lang="en-US" sz="1400" baseline="0" dirty="0" smtClean="0"/>
                        <a:t> Control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Data Movement Time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Expected</a:t>
                      </a:r>
                      <a:r>
                        <a:rPr lang="en-US" sz="1400" baseline="0" dirty="0" smtClean="0"/>
                        <a:t> Scale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Hardware Speed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Metadata as a First Class Citizen</a:t>
                      </a:r>
                      <a:endParaRPr lang="en-US" sz="14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231900" y="6492875"/>
            <a:ext cx="55372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NASA / Caltech / JPL / Instrument Software and Science Data Systems</a:t>
            </a:r>
          </a:p>
        </p:txBody>
      </p:sp>
      <p:pic>
        <p:nvPicPr>
          <p:cNvPr id="10" name="Picture 3" descr="nasa_logo(220x182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4" y="5829300"/>
            <a:ext cx="84296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714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space network </a:t>
            </a:r>
            <a:br>
              <a:rPr lang="en-US" dirty="0" smtClean="0"/>
            </a:br>
            <a:r>
              <a:rPr lang="en-US" dirty="0" smtClean="0"/>
              <a:t>Complex event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4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320979" y="3573199"/>
            <a:ext cx="8364762" cy="4744660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32 </a:t>
            </a:r>
            <a:r>
              <a:rPr lang="en-US" sz="18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spacecrafts</a:t>
            </a:r>
            <a:r>
              <a:rPr lang="en-US" sz="18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+ 17 to be launched over the next 5 years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7 science and ground observation projects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13 deep space antennas + 5 more being built over the next 8 years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Various types of receivers, amplifiers, telemetry and command subsystems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Support activity: Pre-calibration, in-track, and post-track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Simple automation: Temporal Dependency Network</a:t>
            </a:r>
          </a:p>
          <a:p>
            <a:r>
              <a:rPr lang="en-US" sz="1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Expert operators staffed 24/7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Goal: Follow-the-Sun Operations</a:t>
            </a:r>
            <a:endParaRPr lang="en-US" sz="18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DSN Operations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May 16, 2016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© 2016. California Institute of Technology. Government sponsorship acknowledged.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5819BC3-7E48-734B-B255-F05E5B733943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159"/>
            <a:ext cx="9144000" cy="24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8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926</Words>
  <Application>Microsoft Macintosh PowerPoint</Application>
  <PresentationFormat>On-screen Show (4:3)</PresentationFormat>
  <Paragraphs>203</Paragraphs>
  <Slides>18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Supportive Data Architectures</vt:lpstr>
      <vt:lpstr>Topics</vt:lpstr>
      <vt:lpstr>Workflow Architectures</vt:lpstr>
      <vt:lpstr>Workflow Architectures</vt:lpstr>
      <vt:lpstr>Workflow Architectures</vt:lpstr>
      <vt:lpstr>Execution</vt:lpstr>
      <vt:lpstr>Data Archiving &amp; Dissemination</vt:lpstr>
      <vt:lpstr>Deep space network  Complex event processing</vt:lpstr>
      <vt:lpstr>DSN Operations</vt:lpstr>
      <vt:lpstr>DSN Ops Data Fabric</vt:lpstr>
      <vt:lpstr>Use case: loss of signal discrepancy, is this nominal?</vt:lpstr>
      <vt:lpstr>“History is a vast early warning system.”</vt:lpstr>
      <vt:lpstr>PowerPoint Presentation</vt:lpstr>
      <vt:lpstr>Backup slides</vt:lpstr>
      <vt:lpstr>PowerPoint Presentation</vt:lpstr>
      <vt:lpstr>PowerPoint Presentation</vt:lpstr>
      <vt:lpstr>PowerPoint Presentation</vt:lpstr>
      <vt:lpstr>PowerPoint Presentation</vt:lpstr>
    </vt:vector>
  </TitlesOfParts>
  <Company>JPL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  Verma</dc:creator>
  <cp:lastModifiedBy>Rishi  Verma</cp:lastModifiedBy>
  <cp:revision>79</cp:revision>
  <dcterms:created xsi:type="dcterms:W3CDTF">2016-06-01T18:43:22Z</dcterms:created>
  <dcterms:modified xsi:type="dcterms:W3CDTF">2016-06-02T19:05:41Z</dcterms:modified>
</cp:coreProperties>
</file>